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6" r:id="rId3"/>
    <p:sldId id="263" r:id="rId4"/>
    <p:sldId id="260" r:id="rId5"/>
    <p:sldId id="258" r:id="rId6"/>
    <p:sldId id="259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FAF58D-0F28-4A50-A551-2AD4F1A43CC0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0E535-A404-4FB8-A981-EE13C90DF6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3292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B0E535-A404-4FB8-A981-EE13C90DF66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371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26FE4-743C-4DDC-9F68-4D904FC458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F97ECA-CF92-42FF-91C4-90C92C3572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717364-7BAB-4306-917D-77025915A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5007-F448-4BB7-A380-D3811BBB3864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CF6831-E79F-409C-99A0-109146BCC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F2DED1-2D3C-4321-B647-9CDDFF245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AEFA1-7EC3-44EA-8E38-DF54289D0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937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4922A-366C-420C-AD95-E902743F2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53068C-FA60-48EA-8892-A2190D495D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D28181-1F13-4ED7-997E-741C436B1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5007-F448-4BB7-A380-D3811BBB3864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B0624E-246D-4D0D-940D-75A62ED5A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687AB7-3B96-484E-A10D-34DE38C58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AEFA1-7EC3-44EA-8E38-DF54289D0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2942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A0DE25-7948-46EE-82AB-B5AFA328A9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A1CC89-9AB1-49FA-A866-E542A385F6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59CC23-7214-4E90-B20D-990D799EB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5007-F448-4BB7-A380-D3811BBB3864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91CB80-870A-41A1-98CA-99599EB75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E0E26F-DC8E-4246-8499-E1571A435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AEFA1-7EC3-44EA-8E38-DF54289D0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82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EFB536-CC23-4562-B3F5-C415F413A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4BD514-B580-45AE-8B1C-6B082C214B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FFC385-3F5B-4FDE-B48B-F5AAE25A5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5007-F448-4BB7-A380-D3811BBB3864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E0B042-B602-4DDF-82D6-9A994BE51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D686A-CB39-479B-8CA6-7B4D2B2CD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AEFA1-7EC3-44EA-8E38-DF54289D0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265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82CEB-F7FC-42BA-AF8A-4F9A4ACAE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278B1E-C8BC-4D6C-A0FD-0329BDA27C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15F112-E236-43FD-9B67-577805F09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5007-F448-4BB7-A380-D3811BBB3864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9A43B1-D1E5-4EAC-98E8-C0E2DD09A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25C424-8BDD-449E-9AAF-712B908C5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AEFA1-7EC3-44EA-8E38-DF54289D0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753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FC6EC-BF73-4C4D-9F22-7985AC2AE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54528-BDA2-480B-A058-50B6522ACC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78E5AB-695B-4EF7-87FE-22F9DB6029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0978E9-8371-423A-AAE4-ED1AF77FF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5007-F448-4BB7-A380-D3811BBB3864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6401C1-DDAB-4549-95AD-D77A9EF04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2AF61A-C2E1-47DA-BFAC-392918195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AEFA1-7EC3-44EA-8E38-DF54289D0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6119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84C8B-AB94-4EF3-9FAB-3E21F24FA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180685-EF4D-4243-8EA3-F2A2A22BC6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4C9DC3-159B-44FF-B27B-497FD34C15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A45F10-18D7-425C-BA52-8254F86355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CF9365-5223-4056-BF9B-8B22D7171A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BA3136-F3BD-474E-8913-DC498C384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5007-F448-4BB7-A380-D3811BBB3864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E51A365-F8BB-4DCD-8317-2E08BC1E0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F1CC58-07DD-4AD1-ADA6-9F2A099B5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AEFA1-7EC3-44EA-8E38-DF54289D0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514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F6B61B-1391-4F73-B125-52556E7BC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55BA34-EEDF-4BF1-B380-70340BCCD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5007-F448-4BB7-A380-D3811BBB3864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C7AB2D-BC49-4599-83EE-E8A6A4B4A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7F7C7F-F41F-42D5-BC8B-72256CB3F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AEFA1-7EC3-44EA-8E38-DF54289D0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092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639CA9-1E26-459C-9AA2-C0CA6854B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5007-F448-4BB7-A380-D3811BBB3864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D6052E-C0F7-47E7-900A-C07B02249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FDF242-736A-46B6-B01B-9AC797E59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AEFA1-7EC3-44EA-8E38-DF54289D0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070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B8F19E-3643-4CBA-BA9C-36C827FF8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7C8BA-AD41-4AC9-A084-3089FB3C32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710CA2-CAFB-41F3-B228-1398E027F4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F9927F-65F5-4640-AE79-1FF46C580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5007-F448-4BB7-A380-D3811BBB3864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31CA41-4F9C-4404-9262-8DD2158B9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933AFA-DE3A-4C68-868D-7418EEF83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AEFA1-7EC3-44EA-8E38-DF54289D0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949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2EF74-6251-422C-A34A-7B7319B77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7370A1-0689-469F-BE06-5DD0B27C73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44D566-A42B-4293-BD36-F6FC36F755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E02C1A-DE6A-4B88-AD95-E53A3DA2C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5007-F448-4BB7-A380-D3811BBB3864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1A9A00-C3F8-4B1E-AB81-873CB6155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C5B4B2-87C9-4C3C-ACB0-C8EAD6737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AEFA1-7EC3-44EA-8E38-DF54289D0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87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D4925B-D887-4384-9E50-EA7E289AD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CB0B2B-F22F-4BD2-892B-6D6B69F8F8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B4D33A-A0B9-40C2-9C6A-8BDD74A861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E5007-F448-4BB7-A380-D3811BBB3864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59E035-BCEF-4D05-BDF5-3065848C1F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283040-BF90-4EFE-872B-EC34E335A2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0AEFA1-7EC3-44EA-8E38-DF54289D0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112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C3408D6-7AF0-4DE1-8FF3-E8508AA6D67A}"/>
              </a:ext>
            </a:extLst>
          </p:cNvPr>
          <p:cNvCxnSpPr/>
          <p:nvPr/>
        </p:nvCxnSpPr>
        <p:spPr>
          <a:xfrm>
            <a:off x="5314122" y="2001078"/>
            <a:ext cx="0" cy="421419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908C564-7DEF-4034-992A-364FF1C6BA49}"/>
              </a:ext>
            </a:extLst>
          </p:cNvPr>
          <p:cNvCxnSpPr/>
          <p:nvPr/>
        </p:nvCxnSpPr>
        <p:spPr>
          <a:xfrm>
            <a:off x="2319130" y="2716696"/>
            <a:ext cx="629478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F808AB4-9C90-456A-A45B-0BAF376319EA}"/>
              </a:ext>
            </a:extLst>
          </p:cNvPr>
          <p:cNvSpPr txBox="1"/>
          <p:nvPr/>
        </p:nvSpPr>
        <p:spPr>
          <a:xfrm>
            <a:off x="238542" y="152257"/>
            <a:ext cx="11416742" cy="1200329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u="sng" dirty="0">
                <a:latin typeface="Comic Sans MS" panose="030F0702030302020204" pitchFamily="66" charset="0"/>
              </a:rPr>
              <a:t>Do Now: </a:t>
            </a:r>
            <a:r>
              <a:rPr lang="en-GB" sz="2400" dirty="0">
                <a:latin typeface="Comic Sans MS" panose="030F0702030302020204" pitchFamily="66" charset="0"/>
              </a:rPr>
              <a:t>Copy the table on your whiteboard and bullet point down x2 positives and x2 negatives for building the Transcontinental railroad we discussed yesterday!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3AE826-140F-4FA6-95CB-EC353D4DAF22}"/>
              </a:ext>
            </a:extLst>
          </p:cNvPr>
          <p:cNvSpPr txBox="1"/>
          <p:nvPr/>
        </p:nvSpPr>
        <p:spPr>
          <a:xfrm>
            <a:off x="3173899" y="2068204"/>
            <a:ext cx="2663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Positives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344B1C-C54E-4953-AFE0-3CC739680874}"/>
              </a:ext>
            </a:extLst>
          </p:cNvPr>
          <p:cNvSpPr txBox="1"/>
          <p:nvPr/>
        </p:nvSpPr>
        <p:spPr>
          <a:xfrm>
            <a:off x="5645426" y="2059129"/>
            <a:ext cx="2663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Negatives </a:t>
            </a:r>
          </a:p>
        </p:txBody>
      </p:sp>
      <p:pic>
        <p:nvPicPr>
          <p:cNvPr id="1026" name="Picture 2" descr="Black homesteaders project receives additional funding | Nebraska Today |  University of Nebraska–Lincoln">
            <a:extLst>
              <a:ext uri="{FF2B5EF4-FFF2-40B4-BE49-F238E27FC236}">
                <a16:creationId xmlns:a16="http://schemas.microsoft.com/office/drawing/2014/main" id="{3651B56E-B6BD-4247-B0DB-A293C6B58F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9143" y="4737684"/>
            <a:ext cx="3742857" cy="2103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reat Plains Homesteaders | Stanford History Education Group">
            <a:extLst>
              <a:ext uri="{FF2B5EF4-FFF2-40B4-BE49-F238E27FC236}">
                <a16:creationId xmlns:a16="http://schemas.microsoft.com/office/drawing/2014/main" id="{CC6146D7-3670-462B-B953-74281E001A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30326"/>
            <a:ext cx="2525183" cy="1950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2373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63;p1">
            <a:extLst>
              <a:ext uri="{FF2B5EF4-FFF2-40B4-BE49-F238E27FC236}">
                <a16:creationId xmlns:a16="http://schemas.microsoft.com/office/drawing/2014/main" id="{4428D715-E757-483B-A1F6-CCC07D62A1E2}"/>
              </a:ext>
            </a:extLst>
          </p:cNvPr>
          <p:cNvSpPr txBox="1"/>
          <p:nvPr/>
        </p:nvSpPr>
        <p:spPr>
          <a:xfrm>
            <a:off x="838075" y="165400"/>
            <a:ext cx="10515240" cy="1136520"/>
          </a:xfrm>
          <a:prstGeom prst="rect">
            <a:avLst/>
          </a:prstGeom>
          <a:solidFill>
            <a:srgbClr val="FFCCCC"/>
          </a:solidFill>
          <a:ln w="38100">
            <a:solidFill>
              <a:schemeClr val="tx1"/>
            </a:solidFill>
          </a:ln>
        </p:spPr>
        <p:txBody>
          <a:bodyPr spcFirstLastPara="1" wrap="square" lIns="91425" tIns="45700" rIns="91425" bIns="45700" anchor="ctr" anchorCtr="0">
            <a:normAutofit fontScale="92500" lnSpcReduction="1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GB" sz="4400" b="0" i="0" strike="noStrike" cap="none" dirty="0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Learning Intent: </a:t>
            </a:r>
            <a:r>
              <a:rPr lang="en-GB" sz="4400" b="0" i="0" u="sng" strike="noStrike" cap="none" dirty="0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How did the homesteaders survive on the Plains</a:t>
            </a:r>
            <a:r>
              <a:rPr lang="en-GB" sz="4400" u="sng" dirty="0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?</a:t>
            </a:r>
            <a:r>
              <a:rPr lang="en-GB" sz="4400" b="0" i="0" u="sng" strike="noStrike" cap="none" dirty="0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 </a:t>
            </a:r>
            <a:endParaRPr sz="4400" b="0" i="0" u="sng" strike="noStrike" cap="none" dirty="0">
              <a:solidFill>
                <a:srgbClr val="000000"/>
              </a:solidFill>
              <a:latin typeface="Comic Sans MS" panose="030F0702030302020204" pitchFamily="66" charset="0"/>
              <a:sym typeface="Arial"/>
            </a:endParaRPr>
          </a:p>
        </p:txBody>
      </p:sp>
      <p:sp>
        <p:nvSpPr>
          <p:cNvPr id="5" name="Rounded Rectangle 6">
            <a:extLst>
              <a:ext uri="{FF2B5EF4-FFF2-40B4-BE49-F238E27FC236}">
                <a16:creationId xmlns:a16="http://schemas.microsoft.com/office/drawing/2014/main" id="{151C8F75-CB10-4BE6-87BE-07F05F79F5D1}"/>
              </a:ext>
            </a:extLst>
          </p:cNvPr>
          <p:cNvSpPr/>
          <p:nvPr/>
        </p:nvSpPr>
        <p:spPr>
          <a:xfrm>
            <a:off x="2491058" y="2873143"/>
            <a:ext cx="3080644" cy="155308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GB" sz="1800" dirty="0">
                <a:solidFill>
                  <a:schemeClr val="tx1"/>
                </a:solidFill>
                <a:latin typeface="Comic Sans MS" panose="030F0702030302020204" pitchFamily="66" charset="0"/>
              </a:rPr>
              <a:t>To be able to </a:t>
            </a:r>
            <a:r>
              <a:rPr lang="en-GB" sz="18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identify</a:t>
            </a:r>
            <a:r>
              <a:rPr lang="en-GB" sz="1800" dirty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dirty="0">
                <a:solidFill>
                  <a:schemeClr val="tx1"/>
                </a:solidFill>
                <a:latin typeface="Comic Sans MS" panose="030F0702030302020204" pitchFamily="66" charset="0"/>
              </a:rPr>
              <a:t>key problems homesteaders had  with land in the west.</a:t>
            </a:r>
            <a:endParaRPr lang="en-GB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12012E47-0B3D-4C15-B78A-2159C2B94E2E}"/>
              </a:ext>
            </a:extLst>
          </p:cNvPr>
          <p:cNvSpPr/>
          <p:nvPr/>
        </p:nvSpPr>
        <p:spPr>
          <a:xfrm>
            <a:off x="6005793" y="2873143"/>
            <a:ext cx="3317949" cy="155308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r>
              <a:rPr lang="en-GB" sz="1800" dirty="0">
                <a:solidFill>
                  <a:schemeClr val="tx1"/>
                </a:solidFill>
                <a:latin typeface="Comic Sans MS" pitchFamily="66" charset="0"/>
              </a:rPr>
              <a:t>To be able to </a:t>
            </a:r>
            <a:r>
              <a:rPr lang="en-GB" sz="1800" b="1" u="sng" dirty="0">
                <a:solidFill>
                  <a:srgbClr val="FF0000"/>
                </a:solidFill>
                <a:latin typeface="Comic Sans MS" pitchFamily="66" charset="0"/>
              </a:rPr>
              <a:t>describe </a:t>
            </a:r>
            <a:r>
              <a:rPr lang="en-GB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the problems homesteaders had with land in the west.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E859F0-02FB-4F11-9F9E-00DA45BE60A3}"/>
              </a:ext>
            </a:extLst>
          </p:cNvPr>
          <p:cNvSpPr txBox="1"/>
          <p:nvPr/>
        </p:nvSpPr>
        <p:spPr>
          <a:xfrm>
            <a:off x="1538242" y="1831873"/>
            <a:ext cx="36944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u="sng" dirty="0">
                <a:latin typeface="Comic Sans MS" panose="030F0702030302020204" pitchFamily="66" charset="0"/>
              </a:rPr>
              <a:t>Success Criteria: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A7ABF5-3B80-4198-AE5B-05EF09F5CC95}"/>
              </a:ext>
            </a:extLst>
          </p:cNvPr>
          <p:cNvSpPr txBox="1"/>
          <p:nvPr/>
        </p:nvSpPr>
        <p:spPr>
          <a:xfrm>
            <a:off x="2516361" y="2873143"/>
            <a:ext cx="3055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u="sng" dirty="0">
                <a:latin typeface="Comic Sans MS" panose="030F0702030302020204" pitchFamily="66" charset="0"/>
              </a:rPr>
              <a:t>BASIC G1-2: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666B9C-1C22-4C5F-90DA-E51673865746}"/>
              </a:ext>
            </a:extLst>
          </p:cNvPr>
          <p:cNvSpPr txBox="1"/>
          <p:nvPr/>
        </p:nvSpPr>
        <p:spPr>
          <a:xfrm>
            <a:off x="6005793" y="2873143"/>
            <a:ext cx="2439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u="sng" dirty="0">
                <a:latin typeface="Comic Sans MS" panose="030F0702030302020204" pitchFamily="66" charset="0"/>
              </a:rPr>
              <a:t>SIMPLE</a:t>
            </a:r>
            <a:r>
              <a:rPr lang="en-GB" sz="1600" u="sng" dirty="0">
                <a:latin typeface="Comic Sans MS" panose="030F0702030302020204" pitchFamily="66" charset="0"/>
              </a:rPr>
              <a:t> </a:t>
            </a:r>
            <a:r>
              <a:rPr lang="en-GB" sz="1800" u="sng" dirty="0">
                <a:latin typeface="Comic Sans MS" panose="030F0702030302020204" pitchFamily="66" charset="0"/>
              </a:rPr>
              <a:t>G3-4</a:t>
            </a:r>
            <a:r>
              <a:rPr lang="en-GB" sz="1600" u="sng" dirty="0">
                <a:latin typeface="Comic Sans MS" panose="030F0702030302020204" pitchFamily="66" charset="0"/>
              </a:rPr>
              <a:t>:</a:t>
            </a:r>
          </a:p>
        </p:txBody>
      </p:sp>
      <p:sp>
        <p:nvSpPr>
          <p:cNvPr id="10" name="Rounded Rectangle 14">
            <a:extLst>
              <a:ext uri="{FF2B5EF4-FFF2-40B4-BE49-F238E27FC236}">
                <a16:creationId xmlns:a16="http://schemas.microsoft.com/office/drawing/2014/main" id="{BB530733-0BED-4021-A13E-068C1828416E}"/>
              </a:ext>
            </a:extLst>
          </p:cNvPr>
          <p:cNvSpPr/>
          <p:nvPr/>
        </p:nvSpPr>
        <p:spPr>
          <a:xfrm>
            <a:off x="2523077" y="4612431"/>
            <a:ext cx="3080644" cy="1817837"/>
          </a:xfrm>
          <a:prstGeom prst="roundRect">
            <a:avLst/>
          </a:prstGeom>
          <a:solidFill>
            <a:srgbClr val="E787F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GB" sz="1800" dirty="0">
                <a:solidFill>
                  <a:schemeClr val="tx1"/>
                </a:solidFill>
                <a:latin typeface="Comic Sans MS" panose="030F0702030302020204" pitchFamily="66" charset="0"/>
              </a:rPr>
              <a:t>To </a:t>
            </a:r>
            <a:r>
              <a:rPr lang="en-GB" sz="18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explain</a:t>
            </a:r>
            <a:r>
              <a:rPr lang="en-GB" sz="1800" dirty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anose="030F0702030302020204" pitchFamily="66" charset="0"/>
              </a:rPr>
              <a:t>the solutions the Homesteaders came up with to survive on the Plains.</a:t>
            </a:r>
            <a:endParaRPr lang="en-GB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91954E-5FE8-40AE-922C-9C4B18E03F15}"/>
              </a:ext>
            </a:extLst>
          </p:cNvPr>
          <p:cNvSpPr txBox="1"/>
          <p:nvPr/>
        </p:nvSpPr>
        <p:spPr>
          <a:xfrm>
            <a:off x="2585342" y="4627761"/>
            <a:ext cx="2219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u="sng" dirty="0">
                <a:latin typeface="Comic Sans MS" panose="030F0702030302020204" pitchFamily="66" charset="0"/>
              </a:rPr>
              <a:t>DEVELOPED G5-6:</a:t>
            </a:r>
          </a:p>
        </p:txBody>
      </p:sp>
      <p:sp>
        <p:nvSpPr>
          <p:cNvPr id="12" name="Rounded Rectangle 14">
            <a:extLst>
              <a:ext uri="{FF2B5EF4-FFF2-40B4-BE49-F238E27FC236}">
                <a16:creationId xmlns:a16="http://schemas.microsoft.com/office/drawing/2014/main" id="{93411559-39F2-4714-8D5C-01279A5785BF}"/>
              </a:ext>
            </a:extLst>
          </p:cNvPr>
          <p:cNvSpPr/>
          <p:nvPr/>
        </p:nvSpPr>
        <p:spPr>
          <a:xfrm>
            <a:off x="5910469" y="4612431"/>
            <a:ext cx="3431203" cy="181783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GB" dirty="0">
                <a:solidFill>
                  <a:schemeClr val="tx1"/>
                </a:solidFill>
                <a:latin typeface="Comic Sans MS" panose="030F0702030302020204" pitchFamily="66" charset="0"/>
              </a:rPr>
              <a:t>To </a:t>
            </a:r>
            <a:r>
              <a:rPr lang="en-GB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assess</a:t>
            </a:r>
            <a:r>
              <a:rPr lang="en-GB" dirty="0">
                <a:solidFill>
                  <a:schemeClr val="tx1"/>
                </a:solidFill>
                <a:latin typeface="Comic Sans MS" panose="030F0702030302020204" pitchFamily="66" charset="0"/>
              </a:rPr>
              <a:t> the extent to which homesteaders overcame their problems on the Plains.</a:t>
            </a:r>
            <a:endParaRPr lang="en-GB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0920453-02D6-44A0-BD71-ACF4955C7F7A}"/>
              </a:ext>
            </a:extLst>
          </p:cNvPr>
          <p:cNvSpPr txBox="1"/>
          <p:nvPr/>
        </p:nvSpPr>
        <p:spPr>
          <a:xfrm>
            <a:off x="6005793" y="4655288"/>
            <a:ext cx="2219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u="sng" dirty="0">
                <a:latin typeface="Comic Sans MS" panose="030F0702030302020204" pitchFamily="66" charset="0"/>
              </a:rPr>
              <a:t>COMPLEX 7+:</a:t>
            </a:r>
          </a:p>
        </p:txBody>
      </p:sp>
    </p:spTree>
    <p:extLst>
      <p:ext uri="{BB962C8B-B14F-4D97-AF65-F5344CB8AC3E}">
        <p14:creationId xmlns:p14="http://schemas.microsoft.com/office/powerpoint/2010/main" val="199332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80B1A2-5F03-4ECC-BE63-B2DFB48018A0}"/>
              </a:ext>
            </a:extLst>
          </p:cNvPr>
          <p:cNvSpPr/>
          <p:nvPr/>
        </p:nvSpPr>
        <p:spPr>
          <a:xfrm>
            <a:off x="1144876" y="171884"/>
            <a:ext cx="9954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Push/Pull Factors for moving west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77CC6BF-1759-46EF-ABF0-F25E0AFA151D}"/>
              </a:ext>
            </a:extLst>
          </p:cNvPr>
          <p:cNvCxnSpPr/>
          <p:nvPr/>
        </p:nvCxnSpPr>
        <p:spPr>
          <a:xfrm flipH="1">
            <a:off x="5264332" y="1143708"/>
            <a:ext cx="26125" cy="526639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8940491-7C66-441E-B5D3-5A6C83F105C8}"/>
              </a:ext>
            </a:extLst>
          </p:cNvPr>
          <p:cNvCxnSpPr/>
          <p:nvPr/>
        </p:nvCxnSpPr>
        <p:spPr>
          <a:xfrm flipH="1">
            <a:off x="1709001" y="1779687"/>
            <a:ext cx="7271968" cy="1470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69302AD-A76C-4E8F-938A-5AD29644EBC4}"/>
              </a:ext>
            </a:extLst>
          </p:cNvPr>
          <p:cNvSpPr txBox="1"/>
          <p:nvPr/>
        </p:nvSpPr>
        <p:spPr>
          <a:xfrm>
            <a:off x="2473090" y="1007836"/>
            <a:ext cx="36142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omic Sans MS" panose="030F0702030302020204" pitchFamily="66" charset="0"/>
              </a:rPr>
              <a:t>Push factors for Homesteaders</a:t>
            </a:r>
            <a:endParaRPr lang="en-GB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0E473D-122D-4555-AF96-7ACFEF46D56D}"/>
              </a:ext>
            </a:extLst>
          </p:cNvPr>
          <p:cNvSpPr txBox="1"/>
          <p:nvPr/>
        </p:nvSpPr>
        <p:spPr>
          <a:xfrm>
            <a:off x="5366767" y="1133356"/>
            <a:ext cx="3614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omic Sans MS" panose="030F0702030302020204" pitchFamily="66" charset="0"/>
              </a:rPr>
              <a:t>Pull factors for Homesteaders</a:t>
            </a:r>
            <a:endParaRPr lang="en-GB" b="1" dirty="0">
              <a:latin typeface="Comic Sans MS" panose="030F0702030302020204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F312BA-0A98-4195-8DEC-7522EEF922FE}"/>
              </a:ext>
            </a:extLst>
          </p:cNvPr>
          <p:cNvSpPr txBox="1"/>
          <p:nvPr/>
        </p:nvSpPr>
        <p:spPr>
          <a:xfrm>
            <a:off x="1237833" y="1953804"/>
            <a:ext cx="393192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omic Sans MS" panose="030F0702030302020204" pitchFamily="66" charset="0"/>
              </a:rPr>
              <a:t>Growing unemployment and poverty in the East.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omic Sans MS" panose="030F0702030302020204" pitchFamily="66" charset="0"/>
              </a:rPr>
              <a:t>After the Civil War freed slaves wanted a fresh start out of the South, away from discrimination and racism.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961E7B-DF30-46D8-AF4F-C1E4094DAE11}"/>
              </a:ext>
            </a:extLst>
          </p:cNvPr>
          <p:cNvSpPr txBox="1"/>
          <p:nvPr/>
        </p:nvSpPr>
        <p:spPr>
          <a:xfrm>
            <a:off x="5366766" y="2056686"/>
            <a:ext cx="599791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omic Sans MS" panose="030F0702030302020204" pitchFamily="66" charset="0"/>
              </a:rPr>
              <a:t>The introduction of the Transcontinental Railroad in 1869 enabled easier/quicker travel to the west. – No more Oregon Trail journeys.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omic Sans MS" panose="030F0702030302020204" pitchFamily="66" charset="0"/>
              </a:rPr>
              <a:t>Desert Land Act 1877 – Giving very cheap farming land to homesteaders.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omic Sans MS" panose="030F0702030302020204" pitchFamily="66" charset="0"/>
              </a:rPr>
              <a:t>US Gov. advertised and promoted the acres of fresh land available to homesteaders for farming.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omic Sans MS" panose="030F0702030302020204" pitchFamily="66" charset="0"/>
              </a:rPr>
              <a:t>The Homestead Act – 1862 160 acres land for each family $10.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omic Sans MS" panose="030F0702030302020204" pitchFamily="66" charset="0"/>
              </a:rPr>
              <a:t>Manifest Destiny.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omic Sans MS" panose="030F0702030302020204" pitchFamily="66" charset="0"/>
              </a:rPr>
              <a:t>All Indians moved onto reservation by 1880.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8811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Callout 3">
            <a:extLst>
              <a:ext uri="{FF2B5EF4-FFF2-40B4-BE49-F238E27FC236}">
                <a16:creationId xmlns:a16="http://schemas.microsoft.com/office/drawing/2014/main" id="{9FE8A909-B443-482C-A026-709B86DEF444}"/>
              </a:ext>
            </a:extLst>
          </p:cNvPr>
          <p:cNvSpPr/>
          <p:nvPr/>
        </p:nvSpPr>
        <p:spPr>
          <a:xfrm>
            <a:off x="2584174" y="1484243"/>
            <a:ext cx="6904383" cy="3113515"/>
          </a:xfrm>
          <a:prstGeom prst="cloudCallou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800" dirty="0">
                <a:latin typeface="Comic Sans MS" panose="030F0702030302020204" pitchFamily="66" charset="0"/>
              </a:rPr>
              <a:t>What problems could the Homesteaders face?</a:t>
            </a:r>
          </a:p>
        </p:txBody>
      </p:sp>
    </p:spTree>
    <p:extLst>
      <p:ext uri="{BB962C8B-B14F-4D97-AF65-F5344CB8AC3E}">
        <p14:creationId xmlns:p14="http://schemas.microsoft.com/office/powerpoint/2010/main" val="3056549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4A5EC18-5204-4BB1-8136-6A0A8324E8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0450" y="0"/>
            <a:ext cx="3921550" cy="3087053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899BF853-B3B4-43A2-AC99-5A66CB725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80744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i="1" dirty="0">
                <a:solidFill>
                  <a:srgbClr val="FF0000"/>
                </a:solidFill>
                <a:latin typeface="Comic Sans MS" panose="030F0702030302020204" pitchFamily="66" charset="0"/>
              </a:rPr>
              <a:t>What were the problems for the homesteaders in the west? </a:t>
            </a:r>
            <a:br>
              <a:rPr lang="en-US" i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br>
              <a:rPr lang="en-US" i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endParaRPr lang="en-GB" i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4E993B-78AC-4B09-A733-725B06E1B918}"/>
              </a:ext>
            </a:extLst>
          </p:cNvPr>
          <p:cNvSpPr txBox="1"/>
          <p:nvPr/>
        </p:nvSpPr>
        <p:spPr>
          <a:xfrm>
            <a:off x="433856" y="1841242"/>
            <a:ext cx="538739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0B050"/>
                </a:solidFill>
                <a:latin typeface="Comic Sans MS" panose="030F0702030302020204" pitchFamily="66" charset="0"/>
              </a:rPr>
              <a:t>Prairie fires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0B050"/>
                </a:solidFill>
                <a:latin typeface="Comic Sans MS" panose="030F0702030302020204" pitchFamily="66" charset="0"/>
              </a:rPr>
              <a:t>Difficult Climate/weather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0B050"/>
                </a:solidFill>
                <a:latin typeface="Comic Sans MS" panose="030F0702030302020204" pitchFamily="66" charset="0"/>
              </a:rPr>
              <a:t>Lack of trees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0B050"/>
                </a:solidFill>
                <a:latin typeface="Comic Sans MS" panose="030F0702030302020204" pitchFamily="66" charset="0"/>
              </a:rPr>
              <a:t>Lack of water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0B050"/>
                </a:solidFill>
                <a:latin typeface="Comic Sans MS" panose="030F0702030302020204" pitchFamily="66" charset="0"/>
              </a:rPr>
              <a:t>Disease/illness easily spread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0B050"/>
                </a:solidFill>
                <a:latin typeface="Comic Sans MS" panose="030F0702030302020204" pitchFamily="66" charset="0"/>
              </a:rPr>
              <a:t>Difficult land to plough.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0B050"/>
                </a:solidFill>
                <a:latin typeface="Comic Sans MS" panose="030F0702030302020204" pitchFamily="66" charset="0"/>
              </a:rPr>
              <a:t>Pesticides ruining crops e.g. Locusts</a:t>
            </a:r>
          </a:p>
        </p:txBody>
      </p:sp>
      <p:pic>
        <p:nvPicPr>
          <p:cNvPr id="7" name="Picture 2" descr="Image result for farming the great plains clipart">
            <a:extLst>
              <a:ext uri="{FF2B5EF4-FFF2-40B4-BE49-F238E27FC236}">
                <a16:creationId xmlns:a16="http://schemas.microsoft.com/office/drawing/2014/main" id="{FD9AD386-BB45-4C8C-B1E8-0C47F9E2E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2543" y="2960363"/>
            <a:ext cx="2104567" cy="12893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mage result for prairie fires">
            <a:extLst>
              <a:ext uri="{FF2B5EF4-FFF2-40B4-BE49-F238E27FC236}">
                <a16:creationId xmlns:a16="http://schemas.microsoft.com/office/drawing/2014/main" id="{2CD0CACE-C829-4556-A333-402DBF54AA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13"/>
          <a:stretch/>
        </p:blipFill>
        <p:spPr bwMode="auto">
          <a:xfrm>
            <a:off x="7715617" y="4410998"/>
            <a:ext cx="4392346" cy="2447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Image result for locust">
            <a:extLst>
              <a:ext uri="{FF2B5EF4-FFF2-40B4-BE49-F238E27FC236}">
                <a16:creationId xmlns:a16="http://schemas.microsoft.com/office/drawing/2014/main" id="{8CF59125-7C97-4EA1-9539-A270FEF57A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2" t="9212"/>
          <a:stretch/>
        </p:blipFill>
        <p:spPr bwMode="auto">
          <a:xfrm>
            <a:off x="4972771" y="1691071"/>
            <a:ext cx="4033725" cy="2498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2200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3656775-C804-4997-AF4D-A7E00A7CB6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522" t="24915" r="10870" b="9932"/>
          <a:stretch/>
        </p:blipFill>
        <p:spPr>
          <a:xfrm>
            <a:off x="4956312" y="1179038"/>
            <a:ext cx="7023653" cy="449992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8814FBB-13AD-4F67-9ACC-15AE45254C5C}"/>
              </a:ext>
            </a:extLst>
          </p:cNvPr>
          <p:cNvSpPr txBox="1"/>
          <p:nvPr/>
        </p:nvSpPr>
        <p:spPr>
          <a:xfrm>
            <a:off x="477079" y="271669"/>
            <a:ext cx="10045147" cy="70788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4000" dirty="0">
                <a:latin typeface="Comic Sans MS" panose="030F0702030302020204" pitchFamily="66" charset="0"/>
              </a:rPr>
              <a:t>How successful were the Homesteaders?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61CF70-A929-47EB-8C08-93A75330BCB8}"/>
              </a:ext>
            </a:extLst>
          </p:cNvPr>
          <p:cNvSpPr txBox="1"/>
          <p:nvPr/>
        </p:nvSpPr>
        <p:spPr>
          <a:xfrm>
            <a:off x="318052" y="1232452"/>
            <a:ext cx="4452730" cy="36009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b="1" u="sng" dirty="0">
                <a:latin typeface="Comic Sans MS" panose="030F0702030302020204" pitchFamily="66" charset="0"/>
              </a:rPr>
              <a:t>Task:</a:t>
            </a:r>
          </a:p>
          <a:p>
            <a:endParaRPr lang="en-GB" sz="2000" dirty="0">
              <a:latin typeface="Comic Sans MS" panose="030F0702030302020204" pitchFamily="66" charset="0"/>
            </a:endParaRPr>
          </a:p>
          <a:p>
            <a:r>
              <a:rPr lang="en-GB" sz="2000" dirty="0">
                <a:latin typeface="Comic Sans MS" panose="030F0702030302020204" pitchFamily="66" charset="0"/>
              </a:rPr>
              <a:t>1. Read the problems Homesteaders faced and summarise each problem into the first column in x2 bullet points. </a:t>
            </a:r>
          </a:p>
          <a:p>
            <a:endParaRPr lang="en-GB" sz="2000" dirty="0">
              <a:latin typeface="Comic Sans MS" panose="030F0702030302020204" pitchFamily="66" charset="0"/>
            </a:endParaRPr>
          </a:p>
          <a:p>
            <a:r>
              <a:rPr lang="en-GB" sz="2000" dirty="0">
                <a:latin typeface="Comic Sans MS" panose="030F0702030302020204" pitchFamily="66" charset="0"/>
              </a:rPr>
              <a:t>2. Read all the possibly solutions, link them up to the correct problems and summarise into x2 bullet points.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789AE0-77B4-442F-AB1F-D44956580E6E}"/>
              </a:ext>
            </a:extLst>
          </p:cNvPr>
          <p:cNvSpPr txBox="1"/>
          <p:nvPr/>
        </p:nvSpPr>
        <p:spPr>
          <a:xfrm>
            <a:off x="1845439" y="5386002"/>
            <a:ext cx="8501122" cy="1200329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>
                <a:latin typeface="Comic Sans MS" panose="030F0702030302020204" pitchFamily="66" charset="0"/>
              </a:rPr>
              <a:t>Challenge:</a:t>
            </a:r>
          </a:p>
          <a:p>
            <a:pPr algn="ctr"/>
            <a:endParaRPr lang="en-GB" dirty="0">
              <a:latin typeface="Comic Sans MS" panose="030F0702030302020204" pitchFamily="66" charset="0"/>
            </a:endParaRPr>
          </a:p>
          <a:p>
            <a:pPr algn="ctr"/>
            <a:r>
              <a:rPr lang="en-GB" dirty="0">
                <a:latin typeface="Comic Sans MS" panose="030F0702030302020204" pitchFamily="66" charset="0"/>
              </a:rPr>
              <a:t>What do you think is the biggest problem that Homesteaders would have had to deal with on their land? Explain in a paragraph.</a:t>
            </a:r>
          </a:p>
        </p:txBody>
      </p:sp>
    </p:spTree>
    <p:extLst>
      <p:ext uri="{BB962C8B-B14F-4D97-AF65-F5344CB8AC3E}">
        <p14:creationId xmlns:p14="http://schemas.microsoft.com/office/powerpoint/2010/main" val="2787564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>
            <a:extLst>
              <a:ext uri="{FF2B5EF4-FFF2-40B4-BE49-F238E27FC236}">
                <a16:creationId xmlns:a16="http://schemas.microsoft.com/office/drawing/2014/main" id="{15CF30E9-B97C-4400-8A18-0F5E03EE9B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929" y="572190"/>
            <a:ext cx="11527971" cy="30469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400" u="sng" dirty="0">
                <a:latin typeface="Comic Sans MS" panose="030F0702030302020204" pitchFamily="66" charset="0"/>
              </a:rPr>
              <a:t>TASK:</a:t>
            </a:r>
          </a:p>
          <a:p>
            <a:pPr eaLnBrk="1" hangingPunct="1"/>
            <a:endParaRPr lang="en-GB" altLang="en-US" sz="2400" u="sng" dirty="0">
              <a:latin typeface="Comic Sans MS" panose="030F0702030302020204" pitchFamily="66" charset="0"/>
            </a:endParaRPr>
          </a:p>
          <a:p>
            <a:pPr eaLnBrk="1" hangingPunct="1"/>
            <a:r>
              <a:rPr lang="en-GB" altLang="en-US" sz="2400" dirty="0">
                <a:latin typeface="Comic Sans MS" panose="030F0702030302020204" pitchFamily="66" charset="0"/>
              </a:rPr>
              <a:t>1. Read each of the summaries of the solutions the homesteaders found to living on the Plains again.</a:t>
            </a:r>
          </a:p>
          <a:p>
            <a:pPr eaLnBrk="1" hangingPunct="1"/>
            <a:endParaRPr lang="en-GB" altLang="en-US" sz="2400" dirty="0">
              <a:latin typeface="Comic Sans MS" panose="030F0702030302020204" pitchFamily="66" charset="0"/>
            </a:endParaRPr>
          </a:p>
          <a:p>
            <a:pPr eaLnBrk="1" hangingPunct="1"/>
            <a:r>
              <a:rPr lang="en-GB" altLang="en-US" sz="2400" dirty="0">
                <a:latin typeface="Comic Sans MS" panose="030F0702030302020204" pitchFamily="66" charset="0"/>
              </a:rPr>
              <a:t>2. Highlight evidence of </a:t>
            </a:r>
            <a:r>
              <a:rPr lang="en-GB" altLang="en-US" sz="2400" b="1" dirty="0">
                <a:latin typeface="Comic Sans MS" panose="030F0702030302020204" pitchFamily="66" charset="0"/>
              </a:rPr>
              <a:t>technology</a:t>
            </a:r>
            <a:r>
              <a:rPr lang="en-GB" altLang="en-US" sz="2400" dirty="0">
                <a:latin typeface="Comic Sans MS" panose="030F0702030302020204" pitchFamily="66" charset="0"/>
              </a:rPr>
              <a:t> or </a:t>
            </a:r>
            <a:r>
              <a:rPr lang="en-GB" altLang="en-US" sz="2400" b="1" dirty="0">
                <a:latin typeface="Comic Sans MS" panose="030F0702030302020204" pitchFamily="66" charset="0"/>
              </a:rPr>
              <a:t>hard work and determination </a:t>
            </a:r>
            <a:r>
              <a:rPr lang="en-GB" altLang="en-US" sz="2400" dirty="0">
                <a:latin typeface="Comic Sans MS" panose="030F0702030302020204" pitchFamily="66" charset="0"/>
              </a:rPr>
              <a:t>being an important factor of how the homesteaders solved their problems.</a:t>
            </a:r>
          </a:p>
          <a:p>
            <a:pPr eaLnBrk="1" hangingPunct="1"/>
            <a:endParaRPr lang="en-GB" altLang="en-US" sz="2400" dirty="0">
              <a:latin typeface="Comic Sans MS" panose="030F0702030302020204" pitchFamily="66" charset="0"/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D216C466-80CF-4D23-8AEC-7D8A34138F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105" y="4025901"/>
            <a:ext cx="11136796" cy="1938992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000" u="sng" dirty="0">
                <a:latin typeface="Comic Sans MS" panose="030F0702030302020204" pitchFamily="66" charset="0"/>
              </a:rPr>
              <a:t>Challenge!</a:t>
            </a:r>
          </a:p>
          <a:p>
            <a:pPr eaLnBrk="1" hangingPunct="1"/>
            <a:endParaRPr lang="en-GB" altLang="en-US" sz="2000" u="sng" dirty="0">
              <a:latin typeface="Comic Sans MS" panose="030F0702030302020204" pitchFamily="66" charset="0"/>
            </a:endParaRPr>
          </a:p>
          <a:p>
            <a:pPr eaLnBrk="1" hangingPunct="1"/>
            <a:r>
              <a:rPr lang="en-GB" altLang="en-US" sz="2000" dirty="0">
                <a:latin typeface="Comic Sans MS" panose="030F0702030302020204" pitchFamily="66" charset="0"/>
              </a:rPr>
              <a:t>Which do you think was more important in terms of the homesteaders overcoming their problems, technology or hard work and determination? </a:t>
            </a:r>
          </a:p>
          <a:p>
            <a:pPr eaLnBrk="1" hangingPunct="1"/>
            <a:endParaRPr lang="en-GB" altLang="en-US" sz="2000" dirty="0">
              <a:latin typeface="Comic Sans MS" panose="030F0702030302020204" pitchFamily="66" charset="0"/>
            </a:endParaRPr>
          </a:p>
          <a:p>
            <a:pPr eaLnBrk="1" hangingPunct="1"/>
            <a:r>
              <a:rPr lang="en-GB" altLang="en-US" sz="2000" dirty="0">
                <a:latin typeface="Comic Sans MS" panose="030F0702030302020204" pitchFamily="66" charset="0"/>
              </a:rPr>
              <a:t>Why do you think that? </a:t>
            </a:r>
          </a:p>
        </p:txBody>
      </p:sp>
    </p:spTree>
    <p:extLst>
      <p:ext uri="{BB962C8B-B14F-4D97-AF65-F5344CB8AC3E}">
        <p14:creationId xmlns:p14="http://schemas.microsoft.com/office/powerpoint/2010/main" val="1734027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BC176A0-9DBC-4C7C-BF33-A54650B2014B}"/>
              </a:ext>
            </a:extLst>
          </p:cNvPr>
          <p:cNvSpPr txBox="1"/>
          <p:nvPr/>
        </p:nvSpPr>
        <p:spPr>
          <a:xfrm>
            <a:off x="2846231" y="283335"/>
            <a:ext cx="62977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u="sng" dirty="0">
                <a:latin typeface="Comic Sans MS" panose="030F0702030302020204" pitchFamily="66" charset="0"/>
              </a:rPr>
              <a:t>Plenary: 3 of 3 in 3!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30BD7C-C9EF-4600-BC02-497052D7405D}"/>
              </a:ext>
            </a:extLst>
          </p:cNvPr>
          <p:cNvSpPr txBox="1"/>
          <p:nvPr/>
        </p:nvSpPr>
        <p:spPr>
          <a:xfrm>
            <a:off x="1068946" y="1880315"/>
            <a:ext cx="981370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omic Sans MS" panose="030F0702030302020204" pitchFamily="66" charset="0"/>
              </a:rPr>
              <a:t>In the back of your books test yourself to see if you can bullet point down:</a:t>
            </a:r>
          </a:p>
          <a:p>
            <a:pPr marL="342900" indent="-342900">
              <a:buAutoNum type="arabicPeriod"/>
            </a:pPr>
            <a:endParaRPr lang="en-GB" sz="2800" dirty="0">
              <a:latin typeface="Comic Sans MS" panose="030F0702030302020204" pitchFamily="66" charset="0"/>
            </a:endParaRPr>
          </a:p>
          <a:p>
            <a:pPr marL="285750" indent="-285750">
              <a:buFontTx/>
              <a:buChar char="-"/>
            </a:pPr>
            <a:r>
              <a:rPr lang="en-GB" sz="2800" dirty="0">
                <a:solidFill>
                  <a:srgbClr val="FF0000"/>
                </a:solidFill>
                <a:latin typeface="Comic Sans MS" panose="030F0702030302020204" pitchFamily="66" charset="0"/>
              </a:rPr>
              <a:t>3 </a:t>
            </a:r>
            <a:r>
              <a:rPr lang="en-GB" sz="2800" u="sng" dirty="0">
                <a:solidFill>
                  <a:srgbClr val="FF0000"/>
                </a:solidFill>
                <a:latin typeface="Comic Sans MS" panose="030F0702030302020204" pitchFamily="66" charset="0"/>
              </a:rPr>
              <a:t>reasons</a:t>
            </a:r>
            <a:r>
              <a:rPr lang="en-GB" sz="2800" dirty="0">
                <a:solidFill>
                  <a:srgbClr val="FF0000"/>
                </a:solidFill>
                <a:latin typeface="Comic Sans MS" panose="030F0702030302020204" pitchFamily="66" charset="0"/>
              </a:rPr>
              <a:t> why Homesteaders moved west to farm.</a:t>
            </a:r>
          </a:p>
          <a:p>
            <a:pPr marL="285750" indent="-285750">
              <a:buFontTx/>
              <a:buChar char="-"/>
            </a:pPr>
            <a:endParaRPr lang="en-GB" sz="2800" dirty="0">
              <a:latin typeface="Comic Sans MS" panose="030F0702030302020204" pitchFamily="66" charset="0"/>
            </a:endParaRPr>
          </a:p>
          <a:p>
            <a:pPr marL="285750" indent="-285750">
              <a:buFontTx/>
              <a:buChar char="-"/>
            </a:pPr>
            <a:r>
              <a:rPr lang="en-GB" sz="2800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3 </a:t>
            </a:r>
            <a:r>
              <a:rPr lang="en-GB" sz="2800" u="sng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problems</a:t>
            </a:r>
            <a:r>
              <a:rPr lang="en-GB" sz="2800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 on farms in the West for the Homesteaders</a:t>
            </a:r>
          </a:p>
          <a:p>
            <a:pPr marL="285750" indent="-285750">
              <a:buFontTx/>
              <a:buChar char="-"/>
            </a:pPr>
            <a:endParaRPr lang="en-GB" sz="2800" dirty="0">
              <a:latin typeface="Comic Sans MS" panose="030F0702030302020204" pitchFamily="66" charset="0"/>
            </a:endParaRPr>
          </a:p>
          <a:p>
            <a:pPr marL="285750" indent="-285750">
              <a:buFontTx/>
              <a:buChar char="-"/>
            </a:pPr>
            <a:r>
              <a:rPr lang="en-GB" sz="2800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3 </a:t>
            </a:r>
            <a:r>
              <a:rPr lang="en-GB" sz="2800" u="sng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solutions</a:t>
            </a:r>
            <a:r>
              <a:rPr lang="en-GB" sz="2800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 to their problems on farms in the west.</a:t>
            </a:r>
          </a:p>
          <a:p>
            <a:pPr marL="285750" indent="-285750">
              <a:buFontTx/>
              <a:buChar char="-"/>
            </a:pPr>
            <a:endParaRPr lang="en-GB" sz="2800" dirty="0">
              <a:latin typeface="Comic Sans MS" panose="030F0702030302020204" pitchFamily="66" charset="0"/>
            </a:endParaRPr>
          </a:p>
          <a:p>
            <a:pPr algn="ctr"/>
            <a:r>
              <a:rPr lang="en-GB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Test your knowledge no cheating!!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00E4BF-2880-4E34-805C-53C21D9FBBEA}"/>
              </a:ext>
            </a:extLst>
          </p:cNvPr>
          <p:cNvSpPr/>
          <p:nvPr/>
        </p:nvSpPr>
        <p:spPr>
          <a:xfrm rot="1107957">
            <a:off x="9441215" y="529556"/>
            <a:ext cx="22990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3 mins!</a:t>
            </a:r>
          </a:p>
        </p:txBody>
      </p:sp>
    </p:spTree>
    <p:extLst>
      <p:ext uri="{BB962C8B-B14F-4D97-AF65-F5344CB8AC3E}">
        <p14:creationId xmlns:p14="http://schemas.microsoft.com/office/powerpoint/2010/main" val="3539596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506</Words>
  <Application>Microsoft Office PowerPoint</Application>
  <PresentationFormat>Widescreen</PresentationFormat>
  <Paragraphs>76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What were the problems for the homesteaders in the west?  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Short, L (SHS Teacher)</dc:creator>
  <cp:lastModifiedBy>Short, L (SHS Teacher)</cp:lastModifiedBy>
  <cp:revision>7</cp:revision>
  <dcterms:created xsi:type="dcterms:W3CDTF">2020-09-14T14:36:42Z</dcterms:created>
  <dcterms:modified xsi:type="dcterms:W3CDTF">2020-09-17T08:05:08Z</dcterms:modified>
</cp:coreProperties>
</file>